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84" r:id="rId5"/>
    <p:sldId id="2076137973" r:id="rId6"/>
    <p:sldId id="2076137974" r:id="rId7"/>
    <p:sldId id="272" r:id="rId8"/>
    <p:sldId id="2147470528" r:id="rId9"/>
    <p:sldId id="2147470526" r:id="rId10"/>
    <p:sldId id="2076137239" r:id="rId11"/>
    <p:sldId id="2147470524" r:id="rId12"/>
    <p:sldId id="325" r:id="rId13"/>
    <p:sldId id="2076137985" r:id="rId14"/>
    <p:sldId id="286" r:id="rId15"/>
    <p:sldId id="2076137983" r:id="rId16"/>
    <p:sldId id="2076137981" r:id="rId17"/>
    <p:sldId id="2076137982" r:id="rId18"/>
    <p:sldId id="287" r:id="rId19"/>
    <p:sldId id="2076137980" r:id="rId20"/>
    <p:sldId id="2076137989" r:id="rId21"/>
    <p:sldId id="2147470527" r:id="rId22"/>
    <p:sldId id="2147470377" r:id="rId23"/>
    <p:sldId id="2076137248" r:id="rId24"/>
    <p:sldId id="2076137976" r:id="rId25"/>
    <p:sldId id="2147470545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84"/>
            <p14:sldId id="2076137973"/>
            <p14:sldId id="2076137974"/>
            <p14:sldId id="272"/>
            <p14:sldId id="2147470528"/>
            <p14:sldId id="2147470526"/>
            <p14:sldId id="2076137239"/>
            <p14:sldId id="2147470524"/>
            <p14:sldId id="325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89"/>
            <p14:sldId id="2147470527"/>
            <p14:sldId id="2147470377"/>
            <p14:sldId id="2076137248"/>
            <p14:sldId id="2076137976"/>
            <p14:sldId id="2147470545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7E0EF5B-E7A9-AAFB-64F8-BDAE999F653C}" name="Tricia Fitzmaurice" initials="TF" userId="S::tricia.fitzmaurice@ranchergovernment.com::756c98b1-0b74-4b97-bd82-86135ceab14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2813"/>
  </p:normalViewPr>
  <p:slideViewPr>
    <p:cSldViewPr snapToGrid="0" snapToObjects="1">
      <p:cViewPr varScale="1">
        <p:scale>
          <a:sx n="131" d="100"/>
          <a:sy n="131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8/10/relationships/authors" Target="authors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10/18/23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650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.svg"/><Relationship Id="rId21" Type="http://schemas.openxmlformats.org/officeDocument/2006/relationships/image" Target="../media/image66.png"/><Relationship Id="rId42" Type="http://schemas.openxmlformats.org/officeDocument/2006/relationships/image" Target="../media/image85.sv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84" Type="http://schemas.openxmlformats.org/officeDocument/2006/relationships/image" Target="../media/image125.png"/><Relationship Id="rId16" Type="http://schemas.openxmlformats.org/officeDocument/2006/relationships/image" Target="../media/image61.svg"/><Relationship Id="rId11" Type="http://schemas.openxmlformats.org/officeDocument/2006/relationships/image" Target="../media/image56.svg"/><Relationship Id="rId32" Type="http://schemas.openxmlformats.org/officeDocument/2006/relationships/image" Target="../media/image77.svg"/><Relationship Id="rId37" Type="http://schemas.openxmlformats.org/officeDocument/2006/relationships/image" Target="../media/image80.png"/><Relationship Id="rId53" Type="http://schemas.openxmlformats.org/officeDocument/2006/relationships/image" Target="../media/image96.png"/><Relationship Id="rId58" Type="http://schemas.openxmlformats.org/officeDocument/2006/relationships/image" Target="../media/image101.svg"/><Relationship Id="rId74" Type="http://schemas.openxmlformats.org/officeDocument/2006/relationships/image" Target="../media/image117.png"/><Relationship Id="rId79" Type="http://schemas.openxmlformats.org/officeDocument/2006/relationships/image" Target="../media/image121.png"/><Relationship Id="rId5" Type="http://schemas.openxmlformats.org/officeDocument/2006/relationships/image" Target="../media/image50.png"/><Relationship Id="rId61" Type="http://schemas.openxmlformats.org/officeDocument/2006/relationships/image" Target="../media/image104.png"/><Relationship Id="rId82" Type="http://schemas.openxmlformats.org/officeDocument/2006/relationships/image" Target="../media/image124.png"/><Relationship Id="rId19" Type="http://schemas.openxmlformats.org/officeDocument/2006/relationships/image" Target="../media/image64.png"/><Relationship Id="rId14" Type="http://schemas.openxmlformats.org/officeDocument/2006/relationships/image" Target="../media/image59.png"/><Relationship Id="rId22" Type="http://schemas.openxmlformats.org/officeDocument/2006/relationships/image" Target="../media/image67.sv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sv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77" Type="http://schemas.openxmlformats.org/officeDocument/2006/relationships/image" Target="../media/image119.png"/><Relationship Id="rId8" Type="http://schemas.openxmlformats.org/officeDocument/2006/relationships/image" Target="../media/image53.png"/><Relationship Id="rId51" Type="http://schemas.openxmlformats.org/officeDocument/2006/relationships/image" Target="../media/image94.svg"/><Relationship Id="rId72" Type="http://schemas.openxmlformats.org/officeDocument/2006/relationships/image" Target="../media/image115.emf"/><Relationship Id="rId80" Type="http://schemas.openxmlformats.org/officeDocument/2006/relationships/image" Target="../media/image122.png"/><Relationship Id="rId3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44.png"/><Relationship Id="rId38" Type="http://schemas.openxmlformats.org/officeDocument/2006/relationships/image" Target="../media/image81.svg"/><Relationship Id="rId46" Type="http://schemas.openxmlformats.org/officeDocument/2006/relationships/image" Target="../media/image89.sv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5.svg"/><Relationship Id="rId41" Type="http://schemas.openxmlformats.org/officeDocument/2006/relationships/image" Target="../media/image84.png"/><Relationship Id="rId54" Type="http://schemas.openxmlformats.org/officeDocument/2006/relationships/image" Target="../media/image97.svg"/><Relationship Id="rId62" Type="http://schemas.openxmlformats.org/officeDocument/2006/relationships/image" Target="../media/image105.svg"/><Relationship Id="rId70" Type="http://schemas.openxmlformats.org/officeDocument/2006/relationships/image" Target="../media/image113.png"/><Relationship Id="rId75" Type="http://schemas.openxmlformats.org/officeDocument/2006/relationships/image" Target="../media/image118.png"/><Relationship Id="rId83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79.svg"/><Relationship Id="rId49" Type="http://schemas.openxmlformats.org/officeDocument/2006/relationships/image" Target="../media/image92.svg"/><Relationship Id="rId57" Type="http://schemas.openxmlformats.org/officeDocument/2006/relationships/image" Target="../media/image100.png"/><Relationship Id="rId10" Type="http://schemas.openxmlformats.org/officeDocument/2006/relationships/image" Target="../media/image55.png"/><Relationship Id="rId31" Type="http://schemas.openxmlformats.org/officeDocument/2006/relationships/image" Target="../media/image76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svg"/><Relationship Id="rId65" Type="http://schemas.openxmlformats.org/officeDocument/2006/relationships/image" Target="../media/image108.svg"/><Relationship Id="rId73" Type="http://schemas.openxmlformats.org/officeDocument/2006/relationships/image" Target="../media/image116.png"/><Relationship Id="rId78" Type="http://schemas.openxmlformats.org/officeDocument/2006/relationships/image" Target="../media/image120.png"/><Relationship Id="rId81" Type="http://schemas.openxmlformats.org/officeDocument/2006/relationships/image" Target="../media/image123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Relationship Id="rId13" Type="http://schemas.openxmlformats.org/officeDocument/2006/relationships/image" Target="../media/image58.svg"/><Relationship Id="rId18" Type="http://schemas.openxmlformats.org/officeDocument/2006/relationships/image" Target="../media/image63.svg"/><Relationship Id="rId39" Type="http://schemas.openxmlformats.org/officeDocument/2006/relationships/image" Target="../media/image82.png"/><Relationship Id="rId34" Type="http://schemas.openxmlformats.org/officeDocument/2006/relationships/image" Target="../media/image45.sv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6" Type="http://schemas.openxmlformats.org/officeDocument/2006/relationships/image" Target="../media/image33.png"/><Relationship Id="rId7" Type="http://schemas.openxmlformats.org/officeDocument/2006/relationships/image" Target="../media/image52.png"/><Relationship Id="rId71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74.png"/><Relationship Id="rId24" Type="http://schemas.openxmlformats.org/officeDocument/2006/relationships/image" Target="../media/image69.svg"/><Relationship Id="rId40" Type="http://schemas.openxmlformats.org/officeDocument/2006/relationships/image" Target="../media/image83.svg"/><Relationship Id="rId45" Type="http://schemas.openxmlformats.org/officeDocument/2006/relationships/image" Target="../media/image88.png"/><Relationship Id="rId66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png"/><Relationship Id="rId4" Type="http://schemas.openxmlformats.org/officeDocument/2006/relationships/image" Target="../media/image13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zackbradys/rancher-on-aw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13" Type="http://schemas.openxmlformats.org/officeDocument/2006/relationships/image" Target="../media/image149.png"/><Relationship Id="rId18" Type="http://schemas.openxmlformats.org/officeDocument/2006/relationships/image" Target="../media/image153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2.gif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jpeg"/><Relationship Id="rId1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svg"/><Relationship Id="rId26" Type="http://schemas.openxmlformats.org/officeDocument/2006/relationships/image" Target="../media/image183.png"/><Relationship Id="rId3" Type="http://schemas.openxmlformats.org/officeDocument/2006/relationships/image" Target="../media/image161.tiff"/><Relationship Id="rId21" Type="http://schemas.openxmlformats.org/officeDocument/2006/relationships/image" Target="../media/image179.png"/><Relationship Id="rId7" Type="http://schemas.openxmlformats.org/officeDocument/2006/relationships/image" Target="../media/image165.png"/><Relationship Id="rId12" Type="http://schemas.openxmlformats.org/officeDocument/2006/relationships/image" Target="../media/image170.tiff"/><Relationship Id="rId17" Type="http://schemas.openxmlformats.org/officeDocument/2006/relationships/image" Target="../media/image175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4.png"/><Relationship Id="rId11" Type="http://schemas.openxmlformats.org/officeDocument/2006/relationships/image" Target="../media/image169.tiff"/><Relationship Id="rId24" Type="http://schemas.openxmlformats.org/officeDocument/2006/relationships/image" Target="../media/image35.png"/><Relationship Id="rId5" Type="http://schemas.openxmlformats.org/officeDocument/2006/relationships/image" Target="../media/image163.tiff"/><Relationship Id="rId15" Type="http://schemas.openxmlformats.org/officeDocument/2006/relationships/image" Target="../media/image173.tiff"/><Relationship Id="rId23" Type="http://schemas.openxmlformats.org/officeDocument/2006/relationships/image" Target="../media/image181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tiff"/><Relationship Id="rId9" Type="http://schemas.openxmlformats.org/officeDocument/2006/relationships/image" Target="../media/image167.tiff"/><Relationship Id="rId14" Type="http://schemas.openxmlformats.org/officeDocument/2006/relationships/image" Target="../media/image172.tiff"/><Relationship Id="rId22" Type="http://schemas.openxmlformats.org/officeDocument/2006/relationships/image" Target="../media/image180.png"/><Relationship Id="rId27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 Brady – Field Engineer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838813"/>
            <a:ext cx="10530060" cy="15965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400" b="1" i="0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Leveraging Rancher Government Solutions  within the US Government and Public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C132-DBE2-ED2D-8FEC-EE4D3768BCB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345774" y="2086547"/>
                <a:ext cx="236443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1128" y="2465656"/>
            <a:ext cx="2532275" cy="340952"/>
            <a:chOff x="1261128" y="2465656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56790" y="136999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328480" y="2505943"/>
              <a:ext cx="240399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57159" y="2863527"/>
            <a:ext cx="2532275" cy="340952"/>
            <a:chOff x="12571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528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335001" y="2899378"/>
              <a:ext cx="235780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59622" y="3278102"/>
            <a:ext cx="2533488" cy="339814"/>
            <a:chOff x="1259622" y="3278102"/>
            <a:chExt cx="2533488" cy="339814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356459" y="2181265"/>
              <a:ext cx="339814" cy="253348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8" name="TextBox 102">
              <a:extLst>
                <a:ext uri="{FF2B5EF4-FFF2-40B4-BE49-F238E27FC236}">
                  <a16:creationId xmlns:a16="http://schemas.microsoft.com/office/drawing/2014/main" id="{C04699E5-7767-3B46-B338-31970DF36103}"/>
                </a:ext>
              </a:extLst>
            </p:cNvPr>
            <p:cNvSpPr txBox="1"/>
            <p:nvPr/>
          </p:nvSpPr>
          <p:spPr>
            <a:xfrm>
              <a:off x="1304590" y="3307289"/>
              <a:ext cx="2443552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Security &amp; Secrets</a:t>
              </a: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58000" y="3672204"/>
            <a:ext cx="2532275" cy="340952"/>
            <a:chOff x="1261175" y="3675379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56837" y="257971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357869" y="3708528"/>
              <a:ext cx="236689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58009" y="4080632"/>
            <a:ext cx="2532275" cy="340952"/>
            <a:chOff x="1258009" y="4080632"/>
            <a:chExt cx="2532275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53671" y="298497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91934" y="4129331"/>
              <a:ext cx="2464408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56384" y="4885236"/>
            <a:ext cx="2532275" cy="340952"/>
            <a:chOff x="1256384" y="4885236"/>
            <a:chExt cx="2532275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52046" y="378957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348117" y="4924619"/>
              <a:ext cx="234881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1166" y="5293677"/>
            <a:ext cx="2532275" cy="340952"/>
            <a:chOff x="1261166" y="5293677"/>
            <a:chExt cx="2532275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56828" y="419801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376692" y="5317901"/>
              <a:ext cx="229166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1166" y="5694228"/>
            <a:ext cx="2532275" cy="340952"/>
            <a:chOff x="1261166" y="5694228"/>
            <a:chExt cx="253227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56828" y="4598566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419550" y="5723013"/>
              <a:ext cx="2205944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Product Stack (RGS SLA)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Partners &amp;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8674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7" y="1514254"/>
              <a:ext cx="2532276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713342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261" y="369701"/>
            <a:ext cx="9802678" cy="547842"/>
          </a:xfrm>
        </p:spPr>
        <p:txBody>
          <a:bodyPr/>
          <a:lstStyle/>
          <a:p>
            <a:pPr lvl="0"/>
            <a:r>
              <a:rPr lang="en-US" dirty="0"/>
              <a:t>Rancher Government Solutions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Solutions and Amazon AWS have partnered together to develop public AWS Marketplace offerings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842891"/>
            <a:ext cx="528023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Connect with me!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https://github.com/zackbradys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Former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SWE/SE/DevOps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A78-C3AA-A86B-CF0A-EA6DBFA8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4" y="1407120"/>
            <a:ext cx="4986424" cy="1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CD2E9A-1CCE-344C-9609-AFC2DE239851}"/>
              </a:ext>
            </a:extLst>
          </p:cNvPr>
          <p:cNvSpPr txBox="1"/>
          <p:nvPr/>
        </p:nvSpPr>
        <p:spPr>
          <a:xfrm>
            <a:off x="525463" y="1683566"/>
            <a:ext cx="87438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Rancher is Easy to install and manage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Easy to stand up and operate in an air-gapped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Fully open and interoperable across all operating platforms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Eliminates vendor lock-in to proprietary vertical stacks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Unlimited scalability across any enterprise from the data center to the edge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Meets or exceeds all federal government and DoD security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Trusted &amp;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ATO’d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across the Federal government, DoD &amp; 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0" name="Google Shape;394;p3">
            <a:extLst>
              <a:ext uri="{FF2B5EF4-FFF2-40B4-BE49-F238E27FC236}">
                <a16:creationId xmlns:a16="http://schemas.microsoft.com/office/drawing/2014/main" id="{EB67EF38-6754-4120-9DBA-89EFD2F80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466699"/>
            <a:ext cx="1146016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 dirty="0">
                <a:latin typeface="Poppins Medium" pitchFamily="2" charset="77"/>
                <a:cs typeface="Poppins Medium" pitchFamily="2" charset="77"/>
                <a:sym typeface="Poppins Medium"/>
              </a:rPr>
              <a:t>Why the Rancher Ecosystem</a:t>
            </a:r>
            <a:endParaRPr dirty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1" name="Google Shape;394;p3">
            <a:extLst>
              <a:ext uri="{FF2B5EF4-FFF2-40B4-BE49-F238E27FC236}">
                <a16:creationId xmlns:a16="http://schemas.microsoft.com/office/drawing/2014/main" id="{09B6A57B-F0FB-42C1-8B4A-69409D0F0EC8}"/>
              </a:ext>
            </a:extLst>
          </p:cNvPr>
          <p:cNvSpPr txBox="1">
            <a:spLocks/>
          </p:cNvSpPr>
          <p:nvPr/>
        </p:nvSpPr>
        <p:spPr>
          <a:xfrm>
            <a:off x="525463" y="1079794"/>
            <a:ext cx="11460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 compatLnSpc="1">
            <a:sp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453FF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  <a:sym typeface="Poppins Medium"/>
              </a:rPr>
              <a:t>Not all Kubernetes management solutions are created equal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453FF"/>
              </a:solidFill>
              <a:effectLst/>
              <a:uLnTx/>
              <a:uFillTx/>
              <a:latin typeface="Poppins Light" panose="00000400000000000000" pitchFamily="2" charset="0"/>
              <a:ea typeface="+mn-ea"/>
              <a:cs typeface="Poppins Light" panose="00000400000000000000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2F2C37-E2D0-44E8-950D-17C9F11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1924" y="2376520"/>
            <a:ext cx="10801347" cy="37621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51791-2B55-46A6-B9E2-2B9F3133D15D}"/>
              </a:ext>
            </a:extLst>
          </p:cNvPr>
          <p:cNvCxnSpPr>
            <a:cxnSpLocks/>
          </p:cNvCxnSpPr>
          <p:nvPr/>
        </p:nvCxnSpPr>
        <p:spPr>
          <a:xfrm flipH="1">
            <a:off x="-16326" y="6088819"/>
            <a:ext cx="5048250" cy="0"/>
          </a:xfrm>
          <a:prstGeom prst="line">
            <a:avLst/>
          </a:prstGeom>
          <a:noFill/>
          <a:ln w="92075" cap="flat" cmpd="sng" algn="ctr">
            <a:solidFill>
              <a:srgbClr val="18207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2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51085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4415891"/>
            <a:ext cx="574516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resources.ranchers.io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566973"/>
            <a:ext cx="6254689" cy="318830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Questions? Concerns?</a:t>
            </a:r>
          </a:p>
          <a:p>
            <a:r>
              <a:rPr lang="en-AU" b="1" i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000" b="1" dirty="0">
              <a:latin typeface="Poppins" pitchFamily="2" charset="77"/>
              <a:cs typeface="Poppins" pitchFamily="2" charset="77"/>
            </a:endParaRP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37067"/>
            <a:ext cx="3997454" cy="15081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3200" b="1" i="0" u="none" strike="noStrike" kern="1200" cap="none" spc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Email: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Website: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ranchergovernment.com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E65A-12D6-BB1F-4B26-5C0722FD71FA}"/>
              </a:ext>
            </a:extLst>
          </p:cNvPr>
          <p:cNvSpPr txBox="1"/>
          <p:nvPr/>
        </p:nvSpPr>
        <p:spPr>
          <a:xfrm>
            <a:off x="9611198" y="5400955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30624"/>
            <a:ext cx="6096000" cy="6827376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102" y="2125683"/>
            <a:ext cx="5488905" cy="377539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Rancher Government Solutions is an Enterprise Software company that focuses solely on US Government Missions. Fueled by the innovation of our upstream Rancher Open-Source communities, our Enterprise Platform offerings are security hardened and ready for deployment on any US Government mission critical system.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RGS is a wholly owned subsidiary to SUSE. RGS is the only entity within SUSE that is authorized to sell Rancher and SUSE Products to the US Government.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 </a:t>
            </a:r>
            <a:endParaRPr lang="en-US" sz="2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586959" y="1275848"/>
            <a:ext cx="491319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563382" y="335772"/>
            <a:ext cx="4960344" cy="9739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9159789" y="5691490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9130241" y="5720651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8917461" y="110840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8961862" y="113734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7506424" y="502763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7598611" y="531330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7946571" y="1679759"/>
            <a:ext cx="36584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7992858" y="1705933"/>
            <a:ext cx="356589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Monitoring &amp;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7966393" y="625559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7936346" y="6274745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GovCloud, W&amp;S, C2S, SC2S, C2E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3532" y="1321205"/>
            <a:ext cx="3536094" cy="401140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27951" y="1334268"/>
            <a:ext cx="3569198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9789" y="1327701"/>
            <a:ext cx="3546335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63941-AB2C-4909-B842-43D59B817A18}"/>
              </a:ext>
            </a:extLst>
          </p:cNvPr>
          <p:cNvSpPr txBox="1"/>
          <p:nvPr/>
        </p:nvSpPr>
        <p:spPr>
          <a:xfrm>
            <a:off x="400017" y="1525387"/>
            <a:ext cx="11406938" cy="609505"/>
          </a:xfrm>
          <a:prstGeom prst="rect">
            <a:avLst/>
          </a:prstGeom>
          <a:solidFill>
            <a:srgbClr val="2453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322959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27951" y="5325205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Go to Market and Accelerate Mission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0148" y="1673012"/>
            <a:ext cx="3498783" cy="297774"/>
          </a:xfrm>
          <a:noFill/>
          <a:ln>
            <a:noFill/>
          </a:ln>
        </p:spPr>
        <p:txBody>
          <a:bodyPr/>
          <a:lstStyle/>
          <a:p>
            <a:pPr marL="0" lvl="0" indent="0" algn="ctr">
              <a:buNone/>
            </a:pPr>
            <a:r>
              <a:rPr lang="en-US" b="1" spc="50" dirty="0">
                <a:solidFill>
                  <a:srgbClr val="FFFFFF"/>
                </a:solidFill>
              </a:rPr>
              <a:t>Product Subscription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607101" y="2217903"/>
            <a:ext cx="3362188" cy="3107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itchFamily="2"/>
                <a:ea typeface="+mn-ea"/>
                <a:cs typeface="Poppins" pitchFamily="2"/>
              </a:rPr>
              <a:t> Secure Dedicated Repository for product download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kern="0" dirty="0">
                <a:solidFill>
                  <a:srgbClr val="000000"/>
                </a:solidFill>
                <a:latin typeface="Poppins" pitchFamily="2"/>
                <a:cs typeface="Poppins" pitchFamily="2"/>
              </a:rPr>
              <a:t>Full Features of Rancher Platform Stack and SUSE SLES OS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SLA: 24/7/365 CONUS-based enterprise support.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Product Documentation- even in Air Gapped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Certified Integration Support for Kubernetes ecosystem offerings.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Rancher Gov Carbide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20148" y="5332613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79100" y="5369734"/>
            <a:ext cx="912307" cy="8509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43196" y="5369734"/>
            <a:ext cx="694432" cy="8079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426196" y="2280645"/>
            <a:ext cx="3334431" cy="28789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On-Site, On-Premises, or Remote Cleared Engineers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Rancher Stack Product Subject Matter Experts to accelerate customers deployments.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Cleared personnel for any project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Technical Account Manager &amp; bootstrap architecture support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Enablement and Training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155474" y="2217903"/>
            <a:ext cx="3327372" cy="31299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Dedicated Rancher product portfolio that seamlessly deploys in air-gap/classified/mission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Security first mindset to Rancher by baking in NIST FIPS-140-2/3 encryption &amp; DISA STIG certification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Collaborated to develop the RKE Government/RKE2 secure-by-default Kubernetes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Cloud to Data Center to Tactical Edge Portfolio Offerings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97469" y="1677506"/>
            <a:ext cx="3358005" cy="293157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09735" y="1684503"/>
            <a:ext cx="3358005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Mission</a:t>
            </a:r>
            <a:r>
              <a:rPr lang="en-US" sz="1400" b="1" spc="50" dirty="0">
                <a:solidFill>
                  <a:srgbClr val="FFFFFF"/>
                </a:solidFill>
              </a:rPr>
              <a:t> </a:t>
            </a:r>
            <a:r>
              <a:rPr lang="en-US" b="1" spc="50" dirty="0">
                <a:solidFill>
                  <a:srgbClr val="FFFFFF"/>
                </a:solidFill>
              </a:rPr>
              <a:t>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Three Pillars of Customer Success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972" y="5550825"/>
            <a:ext cx="1105491" cy="6268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0" y="2000798"/>
            <a:ext cx="314268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US Government. FIPS 140-2/3, CIS, and SELinux.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075507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Kubernetes distribution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that is e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asy to install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and b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04283" y="2065473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34626" y="3634419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 and persistent block storage      for microservices-based, stateful applications</a:t>
            </a:r>
            <a:r>
              <a:rPr lang="en-US" sz="1000" b="0" i="0" u="none" strike="noStrike" kern="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and manage thousands to millions of clusters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4549" y="3492971"/>
            <a:ext cx="3367539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Hyperconverged Infrastructure (HCI) powered by KubeVirt for deploying VMs and Kubernetes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  <p:pic>
        <p:nvPicPr>
          <p:cNvPr id="35" name="Picture 34" descr="A black and white text&#10;&#10;Description automatically generated">
            <a:extLst>
              <a:ext uri="{FF2B5EF4-FFF2-40B4-BE49-F238E27FC236}">
                <a16:creationId xmlns:a16="http://schemas.microsoft.com/office/drawing/2014/main" id="{826B683D-D52F-6BAE-9307-4F3317283C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1131" y="4503673"/>
            <a:ext cx="2933700" cy="863600"/>
          </a:xfrm>
          <a:prstGeom prst="rect">
            <a:avLst/>
          </a:prstGeom>
        </p:spPr>
      </p:pic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09E34309-7BDD-6D87-FAF2-5A75B745DB54}"/>
              </a:ext>
            </a:extLst>
          </p:cNvPr>
          <p:cNvSpPr txBox="1"/>
          <p:nvPr/>
        </p:nvSpPr>
        <p:spPr>
          <a:xfrm>
            <a:off x="1404283" y="536789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NeuVector Full Lifecycle Container Security Platform delivers the only cloud-native security with uncompromising end-to-end protection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6552</TotalTime>
  <Words>1609</Words>
  <Application>Microsoft Macintosh PowerPoint</Application>
  <PresentationFormat>Widescreen</PresentationFormat>
  <Paragraphs>342</Paragraphs>
  <Slides>29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System Font Regular</vt:lpstr>
      <vt:lpstr>Wingdings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Success Stories</vt:lpstr>
      <vt:lpstr>Products and Projects</vt:lpstr>
      <vt:lpstr>Rancher is Fully Open and Interoperable</vt:lpstr>
      <vt:lpstr>The Complete Rancher Stack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Rancher Government Solutions + Amazon AWS</vt:lpstr>
      <vt:lpstr>Rancher on AWS Workshop</vt:lpstr>
      <vt:lpstr>PowerPoint Presentation</vt:lpstr>
      <vt:lpstr>Worried about STIGs? Concerns with ATOs?</vt:lpstr>
      <vt:lpstr>From Datacenters to the Edge…</vt:lpstr>
      <vt:lpstr>Why the Rancher Ecosystem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366</cp:revision>
  <dcterms:created xsi:type="dcterms:W3CDTF">2020-11-17T10:12:06Z</dcterms:created>
  <dcterms:modified xsi:type="dcterms:W3CDTF">2023-10-18T13:53:05Z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